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093" r:id="rId2"/>
    <p:sldId id="256" r:id="rId3"/>
    <p:sldId id="257" r:id="rId4"/>
    <p:sldId id="259" r:id="rId5"/>
    <p:sldId id="260" r:id="rId6"/>
    <p:sldId id="258" r:id="rId7"/>
    <p:sldId id="2096" r:id="rId8"/>
    <p:sldId id="261" r:id="rId9"/>
    <p:sldId id="262" r:id="rId10"/>
    <p:sldId id="2095" r:id="rId11"/>
    <p:sldId id="20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30A6-12FD-439B-A4A4-FC1698AF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508CF26-ABD3-478B-8AD3-64B7F62C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3040"/>
            <a:ext cx="11274551" cy="489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688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30A6-12FD-439B-A4A4-FC1698AF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508CF26-ABD3-478B-8AD3-64B7F62C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3040"/>
            <a:ext cx="5467740" cy="489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35524EB-A781-4244-BF7E-1E0F1C7C67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7062" y="1463040"/>
            <a:ext cx="5478655" cy="489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73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519E-8045-467E-A09A-19DBCD2C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A31E3-72BC-4E33-98DC-F69C7EE0B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940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2D98-3FF7-4A97-895A-8296C0C8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1A52E-01AB-4B66-9640-EE9E2DA1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CEFFB-6A0F-4650-A05B-21CE28F9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D0A7-3E9A-425A-B32C-6EDDCB534EAF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EAF5B-53F0-412B-AEDE-2B81FEDA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E7971-16E0-4558-80AF-EBB73F41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239F-5A91-4BF0-8274-46209126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AB6DA-60E1-42D4-990F-2E2B43D6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9B5AB-C921-4B76-AF9D-B59E3F407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63040"/>
            <a:ext cx="11274551" cy="489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823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Daytona" panose="020B0604030500040204" pitchFamily="34" charset="0"/>
          <a:ea typeface="+mj-ea"/>
          <a:cs typeface="Tunga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aytona" panose="020B0604030500040204" pitchFamily="34" charset="0"/>
          <a:ea typeface="+mn-ea"/>
          <a:cs typeface="Cascadia Mono" panose="020B0609020000020004" pitchFamily="49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i="1" kern="1200">
          <a:solidFill>
            <a:schemeClr val="tx1"/>
          </a:solidFill>
          <a:latin typeface="Daytona" panose="020B0604030500040204" pitchFamily="34" charset="0"/>
          <a:ea typeface="+mn-ea"/>
          <a:cs typeface="Cascadia Mono" panose="020B0609020000020004" pitchFamily="49" charset="0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Daytona" panose="020B0604030500040204" pitchFamily="34" charset="0"/>
          <a:ea typeface="+mn-ea"/>
          <a:cs typeface="Cascadia Mono" panose="020B0609020000020004" pitchFamily="49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i="1" kern="1200">
          <a:solidFill>
            <a:schemeClr val="tx1"/>
          </a:solidFill>
          <a:latin typeface="Daytona" panose="020B0604030500040204" pitchFamily="34" charset="0"/>
          <a:ea typeface="+mn-ea"/>
          <a:cs typeface="Cascadia Mono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aytona" panose="020B0604030500040204" pitchFamily="34" charset="0"/>
          <a:ea typeface="+mn-ea"/>
          <a:cs typeface="Cascadia Mono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rchenginejournal.com/google-introduces-qa-feature-google-maps/209966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ickr.com/photos/rohdesign/3534506648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lluminated technology network on a dark background">
            <a:extLst>
              <a:ext uri="{FF2B5EF4-FFF2-40B4-BE49-F238E27FC236}">
                <a16:creationId xmlns:a16="http://schemas.microsoft.com/office/drawing/2014/main" id="{711E48BC-DF5E-4658-B7BC-2F3D892A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D151F26-67A5-414E-A0E4-1FCD14658E1F}"/>
              </a:ext>
            </a:extLst>
          </p:cNvPr>
          <p:cNvSpPr/>
          <p:nvPr/>
        </p:nvSpPr>
        <p:spPr>
          <a:xfrm>
            <a:off x="435044" y="420800"/>
            <a:ext cx="6903753" cy="1809156"/>
          </a:xfrm>
          <a:prstGeom prst="rect">
            <a:avLst/>
          </a:prstGeom>
          <a:solidFill>
            <a:srgbClr val="0078D7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bIns="365760"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was a Sys Admin. Am I a Developer Now?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2AB590-43BA-456F-8956-65AD41D0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7" y="420800"/>
            <a:ext cx="2168639" cy="972000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6C95B74A-3FD6-4400-A694-07077269D140}"/>
              </a:ext>
            </a:extLst>
          </p:cNvPr>
          <p:cNvSpPr/>
          <p:nvPr/>
        </p:nvSpPr>
        <p:spPr>
          <a:xfrm>
            <a:off x="435043" y="2547042"/>
            <a:ext cx="6903753" cy="2073353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150000"/>
              </a:lnSpc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 this QR-code to access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resources,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step-by-step learning guides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well as get practical experience in </a:t>
            </a:r>
            <a:r>
              <a:rPr lang="en-IE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Azure!</a:t>
            </a: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https://aka.ms/AAbgmyy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12BCA-9679-4873-BC6A-A1BFE8E5D805}"/>
              </a:ext>
            </a:extLst>
          </p:cNvPr>
          <p:cNvSpPr txBox="1"/>
          <p:nvPr/>
        </p:nvSpPr>
        <p:spPr>
          <a:xfrm>
            <a:off x="1581027" y="63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72F5C3-A32C-4089-A784-714E3387F3CF}"/>
              </a:ext>
            </a:extLst>
          </p:cNvPr>
          <p:cNvSpPr/>
          <p:nvPr/>
        </p:nvSpPr>
        <p:spPr>
          <a:xfrm>
            <a:off x="1305222" y="4932586"/>
            <a:ext cx="7155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forget to add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Azure as a skill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LinkedIn account to stay connected with a developer community!</a:t>
            </a:r>
          </a:p>
        </p:txBody>
      </p:sp>
      <p:pic>
        <p:nvPicPr>
          <p:cNvPr id="15" name="Picture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E8E3AE9-83D8-406D-B424-78493E1B1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4932586"/>
            <a:ext cx="689221" cy="68922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6D692B-0549-448D-AC79-4E9F450675A5}"/>
              </a:ext>
            </a:extLst>
          </p:cNvPr>
          <p:cNvSpPr/>
          <p:nvPr/>
        </p:nvSpPr>
        <p:spPr>
          <a:xfrm>
            <a:off x="8642097" y="5056436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Azure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9BE98-BC57-4929-A170-C8935B28F5D6}"/>
              </a:ext>
            </a:extLst>
          </p:cNvPr>
          <p:cNvSpPr/>
          <p:nvPr/>
        </p:nvSpPr>
        <p:spPr>
          <a:xfrm>
            <a:off x="1305222" y="5885859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post the latest announcements about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events for developers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Ireland on our official Twitter account!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0A7AE-BB22-4755-95D1-F21F70CD8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43" y="5887341"/>
            <a:ext cx="689221" cy="6862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271FB-7A67-47F1-8606-C19C6B4790C3}"/>
              </a:ext>
            </a:extLst>
          </p:cNvPr>
          <p:cNvSpPr/>
          <p:nvPr/>
        </p:nvSpPr>
        <p:spPr>
          <a:xfrm>
            <a:off x="8642097" y="5976101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MSDev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IRL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4B05665-23CE-499A-8B36-E0C71E8D8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70" y="328290"/>
            <a:ext cx="4392517" cy="4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3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D0C2EDF-22C6-412F-81C9-0627387BE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43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0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lluminated technology network on a dark background">
            <a:extLst>
              <a:ext uri="{FF2B5EF4-FFF2-40B4-BE49-F238E27FC236}">
                <a16:creationId xmlns:a16="http://schemas.microsoft.com/office/drawing/2014/main" id="{711E48BC-DF5E-4658-B7BC-2F3D892A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D151F26-67A5-414E-A0E4-1FCD14658E1F}"/>
              </a:ext>
            </a:extLst>
          </p:cNvPr>
          <p:cNvSpPr/>
          <p:nvPr/>
        </p:nvSpPr>
        <p:spPr>
          <a:xfrm>
            <a:off x="435044" y="420800"/>
            <a:ext cx="6903753" cy="1809156"/>
          </a:xfrm>
          <a:prstGeom prst="rect">
            <a:avLst/>
          </a:prstGeom>
          <a:solidFill>
            <a:srgbClr val="0078D7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bIns="365760"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was a Sys Admin. Am I a Developer Now?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2AB590-43BA-456F-8956-65AD41D0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7" y="420800"/>
            <a:ext cx="2168639" cy="972000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6C95B74A-3FD6-4400-A694-07077269D140}"/>
              </a:ext>
            </a:extLst>
          </p:cNvPr>
          <p:cNvSpPr/>
          <p:nvPr/>
        </p:nvSpPr>
        <p:spPr>
          <a:xfrm>
            <a:off x="435043" y="2547042"/>
            <a:ext cx="6903753" cy="2073353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150000"/>
              </a:lnSpc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 this QR-code to access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resources,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step-by-step learning guides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well as get practical experience in </a:t>
            </a:r>
            <a:r>
              <a:rPr lang="en-IE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Azure!</a:t>
            </a: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GB" sz="2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https://aka.ms/AAbgmyy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12BCA-9679-4873-BC6A-A1BFE8E5D805}"/>
              </a:ext>
            </a:extLst>
          </p:cNvPr>
          <p:cNvSpPr txBox="1"/>
          <p:nvPr/>
        </p:nvSpPr>
        <p:spPr>
          <a:xfrm>
            <a:off x="1581027" y="63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72F5C3-A32C-4089-A784-714E3387F3CF}"/>
              </a:ext>
            </a:extLst>
          </p:cNvPr>
          <p:cNvSpPr/>
          <p:nvPr/>
        </p:nvSpPr>
        <p:spPr>
          <a:xfrm>
            <a:off x="1305222" y="4932586"/>
            <a:ext cx="7155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forget to add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Azure as a skill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LinkedIn account to stay connected with a developer community!</a:t>
            </a:r>
          </a:p>
        </p:txBody>
      </p:sp>
      <p:pic>
        <p:nvPicPr>
          <p:cNvPr id="15" name="Picture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E8E3AE9-83D8-406D-B424-78493E1B1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4932586"/>
            <a:ext cx="689221" cy="68922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6D692B-0549-448D-AC79-4E9F450675A5}"/>
              </a:ext>
            </a:extLst>
          </p:cNvPr>
          <p:cNvSpPr/>
          <p:nvPr/>
        </p:nvSpPr>
        <p:spPr>
          <a:xfrm>
            <a:off x="8642097" y="5056436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Azure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9BE98-BC57-4929-A170-C8935B28F5D6}"/>
              </a:ext>
            </a:extLst>
          </p:cNvPr>
          <p:cNvSpPr/>
          <p:nvPr/>
        </p:nvSpPr>
        <p:spPr>
          <a:xfrm>
            <a:off x="1305222" y="5885859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post the latest announcements about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events for developers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Ireland on our official Twitter account!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0A7AE-BB22-4755-95D1-F21F70CD8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43" y="5887341"/>
            <a:ext cx="689221" cy="6862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271FB-7A67-47F1-8606-C19C6B4790C3}"/>
              </a:ext>
            </a:extLst>
          </p:cNvPr>
          <p:cNvSpPr/>
          <p:nvPr/>
        </p:nvSpPr>
        <p:spPr>
          <a:xfrm>
            <a:off x="8642097" y="5976101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MSDev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IRL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4B05665-23CE-499A-8B36-E0C71E8D8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70" y="328290"/>
            <a:ext cx="4392517" cy="4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27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5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40909-8FDC-44DE-A14D-860CF9522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I was a (happy) sysadmin. Am I developer now?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E1F44-57CA-4647-B2FB-FBB813A25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481" y="4495799"/>
            <a:ext cx="9902663" cy="1429139"/>
          </a:xfrm>
        </p:spPr>
        <p:txBody>
          <a:bodyPr>
            <a:normAutofit/>
          </a:bodyPr>
          <a:lstStyle/>
          <a:p>
            <a:r>
              <a:rPr lang="en-US" sz="1800" dirty="0"/>
              <a:t>Vladimir Stefanovic, Microsoft Azure MVP, Cloud Solution Architect @SuperAdmins</a:t>
            </a:r>
          </a:p>
          <a:p>
            <a:r>
              <a:rPr lang="en-US" sz="1800" dirty="0"/>
              <a:t>Milos Katinski, Azure Community Hero, Azure Cloud Engineer @ABN </a:t>
            </a:r>
            <a:r>
              <a:rPr lang="en-US" sz="1800" dirty="0" err="1"/>
              <a:t>Amro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241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3DC52-8634-49FD-B81C-E7D8EB10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we are?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8FDEDD7-7E02-43B0-82BA-AD6444E7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3040"/>
            <a:ext cx="11274552" cy="48974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vladimir@Azure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:~$ </a:t>
            </a:r>
            <a:r>
              <a:rPr lang="en-US" b="1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az</a:t>
            </a:r>
            <a:r>
              <a:rPr lang="en-US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speaker show –output json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{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</a:t>
            </a:r>
            <a:r>
              <a:rPr lang="en-US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speakerName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": "Vladimir Stefanovic",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"location": "Belgrade, Serbia",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"titles": "Microsoft MVP, MCT RL",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"position": „CSA @SuperAdmins",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„community": „Azure Serbia UG, AzureSaturday.rs",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"twitter": "@wladinho31"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}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7FB61-059A-40B2-B16F-BC6A60E3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8124" y="5029247"/>
            <a:ext cx="1463628" cy="1463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77227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3DC52-8634-49FD-B81C-E7D8EB10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we are?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8FDEDD7-7E02-43B0-82BA-AD6444E7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3040"/>
            <a:ext cx="11274552" cy="48974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milos@Azure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:~$ </a:t>
            </a:r>
            <a:r>
              <a:rPr lang="en-US" b="1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az</a:t>
            </a:r>
            <a:r>
              <a:rPr lang="en-US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speaker show –output json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{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</a:t>
            </a:r>
            <a:r>
              <a:rPr lang="en-US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speakerName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": "Milos Katinski",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"location": "Amsterdam, Netherlands",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"titles": "Azure Community Hero",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"position": "Cloud Engineer @ABN </a:t>
            </a:r>
            <a:r>
              <a:rPr lang="en-US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Amro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„community": "Azure Serbia UG, AzureSaturday.rs",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"twitter": "@</a:t>
            </a:r>
            <a:r>
              <a:rPr lang="en-US" dirty="0" err="1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miloskatinski</a:t>
            </a: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}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3EC10-7246-4F53-BFBE-1D8D4051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8124" y="5029247"/>
            <a:ext cx="1463628" cy="1463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7748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1BC819-80E6-450C-A81E-806691930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121" y="1932478"/>
            <a:ext cx="6935759" cy="3134371"/>
          </a:xfrm>
        </p:spPr>
        <p:txBody>
          <a:bodyPr anchor="ctr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This is based on an example of usual Windows Sysadmin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4905F9C-957F-4F10-8D64-12665EC28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1369078"/>
            <a:ext cx="5029200" cy="33063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Real-world story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2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314665-53DD-4CAE-BB69-67424CE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happen with the (happy) sysadmin?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B716-21B3-4523-B939-A89D47B75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long time ago, a sysadmin's favorite tool was a mouse...</a:t>
            </a:r>
            <a:endParaRPr lang="sr-Latn-RS" dirty="0"/>
          </a:p>
          <a:p>
            <a:r>
              <a:rPr lang="en-US" dirty="0"/>
              <a:t>Later, a sysadmin started to use a keyboard for simple commands or scripts...</a:t>
            </a:r>
            <a:endParaRPr lang="sr-Latn-RS" dirty="0"/>
          </a:p>
          <a:p>
            <a:r>
              <a:rPr lang="en-US" dirty="0"/>
              <a:t>Of course, there were</a:t>
            </a:r>
            <a:r>
              <a:rPr lang="sr-Latn-RS" dirty="0"/>
              <a:t> </a:t>
            </a:r>
            <a:r>
              <a:rPr lang="en-US" dirty="0"/>
              <a:t>sysadmins highly skilled in commands line utilities and scripting</a:t>
            </a:r>
            <a:endParaRPr lang="sr-Latn-RS" dirty="0"/>
          </a:p>
          <a:p>
            <a:r>
              <a:rPr lang="en-US" dirty="0"/>
              <a:t>And then, someone decided to introduce PowerShell, Azure, DevOps, and many other cool technologies and tools</a:t>
            </a:r>
          </a:p>
        </p:txBody>
      </p:sp>
      <p:pic>
        <p:nvPicPr>
          <p:cNvPr id="1026" name="Picture 2" descr="iTWire - Logitech releases new wireless compact mice for most devices">
            <a:extLst>
              <a:ext uri="{FF2B5EF4-FFF2-40B4-BE49-F238E27FC236}">
                <a16:creationId xmlns:a16="http://schemas.microsoft.com/office/drawing/2014/main" id="{74860354-105C-4EEA-966D-3FA25EA5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24" y="2043404"/>
            <a:ext cx="3846952" cy="2771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 file for continuous Ping with background Colour changes – Binbert">
            <a:extLst>
              <a:ext uri="{FF2B5EF4-FFF2-40B4-BE49-F238E27FC236}">
                <a16:creationId xmlns:a16="http://schemas.microsoft.com/office/drawing/2014/main" id="{28C15E32-0D88-488D-8E63-89E3DB846C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24" y="3111039"/>
            <a:ext cx="3846952" cy="2222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write a PowerShell function to use Confirm, Verbose and WhatIf | SQL  DBA with A Beard">
            <a:extLst>
              <a:ext uri="{FF2B5EF4-FFF2-40B4-BE49-F238E27FC236}">
                <a16:creationId xmlns:a16="http://schemas.microsoft.com/office/drawing/2014/main" id="{76CE7737-4100-48A6-8983-18BF5695D6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24" y="1132785"/>
            <a:ext cx="3846952" cy="2167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Reasons to Choose Microsoft Azure Cloud for Your Enterprise - DZone Cloud">
            <a:extLst>
              <a:ext uri="{FF2B5EF4-FFF2-40B4-BE49-F238E27FC236}">
                <a16:creationId xmlns:a16="http://schemas.microsoft.com/office/drawing/2014/main" id="{FBC44300-D355-405B-8DD7-9D4697704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7" y="2448666"/>
            <a:ext cx="3734602" cy="19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DevOps? - Automation Consultants">
            <a:extLst>
              <a:ext uri="{FF2B5EF4-FFF2-40B4-BE49-F238E27FC236}">
                <a16:creationId xmlns:a16="http://schemas.microsoft.com/office/drawing/2014/main" id="{2A7B2AD8-9FE1-4601-97C8-ADACCB14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25" y="2448667"/>
            <a:ext cx="3846952" cy="19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Trial Online Course -Windows PowerShell: Essentials | Coursesity">
            <a:extLst>
              <a:ext uri="{FF2B5EF4-FFF2-40B4-BE49-F238E27FC236}">
                <a16:creationId xmlns:a16="http://schemas.microsoft.com/office/drawing/2014/main" id="{E17136A2-ABA5-4607-81BE-93965BEB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06" y="1492608"/>
            <a:ext cx="3841115" cy="38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260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314665-53DD-4CAE-BB69-67424CE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happen with the (happy) sysadmin?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B716-21B3-4523-B939-A89D47B75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en-US" sz="4000" dirty="0"/>
              <a:t>At the end of the story, does the sysadmin became a developer?</a:t>
            </a:r>
            <a:endParaRPr lang="en-US" dirty="0"/>
          </a:p>
        </p:txBody>
      </p:sp>
      <p:pic>
        <p:nvPicPr>
          <p:cNvPr id="2" name="Picture 2" descr="Typing GIF - Find on GIFER">
            <a:extLst>
              <a:ext uri="{FF2B5EF4-FFF2-40B4-BE49-F238E27FC236}">
                <a16:creationId xmlns:a16="http://schemas.microsoft.com/office/drawing/2014/main" id="{7F56B4C0-A10B-4D69-878B-5F5D26D427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6" y="4407012"/>
            <a:ext cx="2869431" cy="161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yping GIF - Find on GIFER">
            <a:extLst>
              <a:ext uri="{FF2B5EF4-FFF2-40B4-BE49-F238E27FC236}">
                <a16:creationId xmlns:a16="http://schemas.microsoft.com/office/drawing/2014/main" id="{F1B90536-7153-4AC0-8A3B-5D75ACE21E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4254" y="4407011"/>
            <a:ext cx="2869431" cy="161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05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891F4B-C23F-43D9-876A-3C4B5C25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does the cloud admin need to know today?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795F9-91AA-4863-8F9F-694F0F06D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 school admin will not change the mindset and continue to use a mouse (Azure Portal)</a:t>
            </a:r>
          </a:p>
          <a:p>
            <a:r>
              <a:rPr lang="en-US" dirty="0"/>
              <a:t>A modern admin will learn different techniques and pay attention to automation</a:t>
            </a:r>
          </a:p>
          <a:p>
            <a:pPr lvl="1"/>
            <a:r>
              <a:rPr lang="en-US" sz="2000" dirty="0"/>
              <a:t>PowerShell</a:t>
            </a:r>
          </a:p>
          <a:p>
            <a:pPr lvl="1"/>
            <a:r>
              <a:rPr lang="en-US" sz="2000" dirty="0"/>
              <a:t>Azure CLI</a:t>
            </a:r>
          </a:p>
          <a:p>
            <a:pPr lvl="1"/>
            <a:r>
              <a:rPr lang="en-US" sz="2000" dirty="0"/>
              <a:t>ARM Templates</a:t>
            </a:r>
          </a:p>
          <a:p>
            <a:pPr lvl="1"/>
            <a:r>
              <a:rPr lang="en-US" sz="2000" dirty="0"/>
              <a:t>Terraform</a:t>
            </a:r>
          </a:p>
          <a:p>
            <a:pPr lvl="1"/>
            <a:r>
              <a:rPr lang="en-US" sz="2000" dirty="0"/>
              <a:t>Ansible</a:t>
            </a:r>
          </a:p>
          <a:p>
            <a:pPr lvl="1"/>
            <a:r>
              <a:rPr lang="en-US" sz="2000" dirty="0"/>
              <a:t>Azure DevOps</a:t>
            </a:r>
          </a:p>
          <a:p>
            <a:pPr lvl="1"/>
            <a:r>
              <a:rPr lang="en-US" sz="2000" dirty="0"/>
              <a:t>GitHub Actions</a:t>
            </a:r>
          </a:p>
          <a:p>
            <a:pPr lvl="1"/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751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EF5B34EA-F431-41A7-8A61-02CBA475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242" b="12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901D6254-8CD5-4B7A-B0E3-808376383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429000"/>
            <a:ext cx="10261600" cy="1202995"/>
          </a:xfrm>
        </p:spPr>
        <p:txBody>
          <a:bodyPr>
            <a:noAutofit/>
          </a:bodyPr>
          <a:lstStyle/>
          <a:p>
            <a:r>
              <a:rPr lang="en-US" sz="4000" dirty="0"/>
              <a:t>We will do the same deployment using different tools</a:t>
            </a:r>
          </a:p>
          <a:p>
            <a:endParaRPr lang="en-US" sz="4000" dirty="0"/>
          </a:p>
          <a:p>
            <a:r>
              <a:rPr lang="en-US" sz="3200" i="1" dirty="0"/>
              <a:t>PowerShell vs. </a:t>
            </a:r>
            <a:r>
              <a:rPr lang="en-US" sz="3200" i="1" dirty="0" err="1"/>
              <a:t>AzureCLI</a:t>
            </a:r>
            <a:r>
              <a:rPr lang="en-US" sz="3200" i="1" dirty="0"/>
              <a:t> vs. ARM vs. Terraform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0184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529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Consolas</vt:lpstr>
      <vt:lpstr>Daytona</vt:lpstr>
      <vt:lpstr>Segoe UI</vt:lpstr>
      <vt:lpstr>Office Theme</vt:lpstr>
      <vt:lpstr>PowerPoint Presentation</vt:lpstr>
      <vt:lpstr>I was a (happy) sysadmin. Am I developer now?</vt:lpstr>
      <vt:lpstr>Who we are?</vt:lpstr>
      <vt:lpstr>Who we are?</vt:lpstr>
      <vt:lpstr>This is based on an example of usual Windows Sysadmin</vt:lpstr>
      <vt:lpstr>What was happen with the (happy) sysadmin?</vt:lpstr>
      <vt:lpstr>What was happen with the (happy) sysadmin?</vt:lpstr>
      <vt:lpstr>What does the cloud admin need to know today?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 the mission-critical application in seconds and make it globally resistant</dc:title>
  <dc:creator>Vladimir Stefanović</dc:creator>
  <cp:lastModifiedBy>Vladimir Stefanović</cp:lastModifiedBy>
  <cp:revision>29</cp:revision>
  <dcterms:created xsi:type="dcterms:W3CDTF">2021-01-29T06:45:17Z</dcterms:created>
  <dcterms:modified xsi:type="dcterms:W3CDTF">2021-03-10T17:13:25Z</dcterms:modified>
</cp:coreProperties>
</file>